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4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9" r:id="rId11"/>
    <p:sldId id="294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95" r:id="rId22"/>
    <p:sldId id="296" r:id="rId23"/>
    <p:sldId id="312" r:id="rId24"/>
    <p:sldId id="297" r:id="rId25"/>
    <p:sldId id="299" r:id="rId26"/>
    <p:sldId id="298" r:id="rId27"/>
    <p:sldId id="300" r:id="rId28"/>
    <p:sldId id="314" r:id="rId29"/>
    <p:sldId id="301" r:id="rId30"/>
    <p:sldId id="305" r:id="rId31"/>
    <p:sldId id="307" r:id="rId32"/>
    <p:sldId id="306" r:id="rId33"/>
    <p:sldId id="313" r:id="rId34"/>
    <p:sldId id="303" r:id="rId35"/>
    <p:sldId id="308" r:id="rId36"/>
    <p:sldId id="311" r:id="rId37"/>
    <p:sldId id="309" r:id="rId38"/>
    <p:sldId id="310" r:id="rId39"/>
    <p:sldId id="292" r:id="rId40"/>
    <p:sldId id="293" r:id="rId41"/>
    <p:sldId id="315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F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57" autoAdjust="0"/>
  </p:normalViewPr>
  <p:slideViewPr>
    <p:cSldViewPr>
      <p:cViewPr>
        <p:scale>
          <a:sx n="90" d="100"/>
          <a:sy n="90" d="100"/>
        </p:scale>
        <p:origin x="-1608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6950642-C6F2-4E46-90C1-0B12B643B3D7}" type="datetimeFigureOut">
              <a:rPr lang="en-US"/>
              <a:pPr>
                <a:defRPr/>
              </a:pPr>
              <a:t>2/27/2012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AA8545F-A231-4F50-B1F1-95F56EBB64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6405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3167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853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4404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238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4818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1760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4010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6886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6965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946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650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0893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75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0633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2821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4202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8213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0395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2555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3507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7116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645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4722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7840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6007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205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4803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0383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033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5250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958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3106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319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42594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5195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519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607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445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617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812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8545F-A231-4F50-B1F1-95F56EBB643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837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DDFC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524000"/>
            <a:ext cx="9144000" cy="1143000"/>
          </a:xfrm>
          <a:ln w="9525"/>
        </p:spPr>
        <p:txBody>
          <a:bodyPr/>
          <a:lstStyle>
            <a:lvl1pPr algn="ctr">
              <a:defRPr sz="3800">
                <a:solidFill>
                  <a:srgbClr val="B638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95400" y="2895600"/>
            <a:ext cx="6705600" cy="712787"/>
          </a:xfrm>
        </p:spPr>
        <p:txBody>
          <a:bodyPr wrap="none" anchor="ctr"/>
          <a:lstStyle>
            <a:lvl1pPr marL="0" indent="0">
              <a:spcBef>
                <a:spcPct val="0"/>
              </a:spcBef>
              <a:buClrTx/>
              <a:buFontTx/>
              <a:buNone/>
              <a:defRPr sz="3600"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886200"/>
            <a:ext cx="9144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685800"/>
            <a:ext cx="9239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84322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06CC9-EB98-4EBC-A906-085B59C347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2881469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8488" y="698500"/>
            <a:ext cx="1868487" cy="5480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438" y="698500"/>
            <a:ext cx="5454650" cy="5480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9F1F-778C-4B88-B6C9-1EE4BDA7E8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1978314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55725-C090-4B68-9F3A-FB011006F4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363276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D1DC0-0F16-4B7B-AB08-F2DCCB2189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4271948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17638" y="1682750"/>
            <a:ext cx="3622675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2713" y="1682750"/>
            <a:ext cx="3624262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9E084-E458-4652-B2B4-69DC1B71AC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312288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F5298-5B69-4309-87F9-12D44A7A83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417770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7B708-1CB7-48E6-B71D-A69FC555D3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3139854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85517-F32C-4E4C-8BAF-893AFAE849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115811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77E1A-4D9C-4701-AE8C-94B1E85EDB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3179013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93275-6FB9-453D-8FE8-F94229D0B5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Microsoft Office 2007 - Illustrated Introductory, Windows Vista Edition</a:t>
            </a:r>
          </a:p>
          <a:p>
            <a:pPr>
              <a:defRPr/>
            </a:pPr>
            <a:r>
              <a:rPr lang="en-US" dirty="0"/>
              <a:t>Creating Documents with Word 2007</a:t>
            </a:r>
          </a:p>
        </p:txBody>
      </p:sp>
    </p:spTree>
    <p:extLst>
      <p:ext uri="{BB962C8B-B14F-4D97-AF65-F5344CB8AC3E}">
        <p14:creationId xmlns:p14="http://schemas.microsoft.com/office/powerpoint/2010/main" val="2908728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41438" y="698500"/>
            <a:ext cx="6934200" cy="7556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17638" y="1682750"/>
            <a:ext cx="739933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75" y="6477000"/>
            <a:ext cx="6254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99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119D9BD-422F-444B-B314-749C014399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955675" y="158750"/>
            <a:ext cx="149225" cy="6540500"/>
            <a:chOff x="952" y="100"/>
            <a:chExt cx="94" cy="4120"/>
          </a:xfrm>
        </p:grpSpPr>
        <p:sp>
          <p:nvSpPr>
            <p:cNvPr id="3079" name="Freeform 7"/>
            <p:cNvSpPr>
              <a:spLocks/>
            </p:cNvSpPr>
            <p:nvPr userDrawn="1"/>
          </p:nvSpPr>
          <p:spPr bwMode="auto">
            <a:xfrm>
              <a:off x="952" y="100"/>
              <a:ext cx="94" cy="4120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0" y="0"/>
                </a:cxn>
                <a:cxn ang="0">
                  <a:pos x="0" y="4120"/>
                </a:cxn>
              </a:cxnLst>
              <a:rect l="0" t="0" r="r" b="b"/>
              <a:pathLst>
                <a:path w="94" h="4120">
                  <a:moveTo>
                    <a:pt x="94" y="0"/>
                  </a:moveTo>
                  <a:lnTo>
                    <a:pt x="0" y="0"/>
                  </a:lnTo>
                  <a:lnTo>
                    <a:pt x="0" y="412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80" name="AutoShape 8"/>
            <p:cNvSpPr>
              <a:spLocks noChangeArrowheads="1"/>
            </p:cNvSpPr>
            <p:nvPr userDrawn="1"/>
          </p:nvSpPr>
          <p:spPr bwMode="auto">
            <a:xfrm rot="5400000">
              <a:off x="967" y="4147"/>
              <a:ext cx="61" cy="84"/>
            </a:xfrm>
            <a:prstGeom prst="triangle">
              <a:avLst>
                <a:gd name="adj" fmla="val 46574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2363" y="6477000"/>
            <a:ext cx="5867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99"/>
                </a:solidFill>
                <a:latin typeface="Times New Roman" pitchFamily="18" charset="0"/>
              </a:defRPr>
            </a:lvl1pPr>
          </a:lstStyle>
          <a:p>
            <a:r>
              <a:rPr lang="en-US" dirty="0"/>
              <a:t>Microsoft Office 2007 - Illustrated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-1"/>
            <a:ext cx="9144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220075" y="0"/>
            <a:ext cx="9239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Char char="•"/>
        <a:defRPr sz="32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914400" indent="-287338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Char char="•"/>
        <a:defRPr sz="2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2pPr>
      <a:lvl3pPr marL="1423988" indent="-2794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Char char="•"/>
        <a:defRPr sz="24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3pPr>
      <a:lvl4pPr marL="1828800" indent="-2603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Char char="•"/>
        <a:defRPr sz="20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4pPr>
      <a:lvl5pPr marL="2233613" indent="-21272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Char char="•"/>
        <a:defRPr sz="20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5pPr>
      <a:lvl6pPr marL="2690813" indent="-212725" algn="l" rtl="0" fontAlgn="base">
        <a:spcBef>
          <a:spcPct val="20000"/>
        </a:spcBef>
        <a:spcAft>
          <a:spcPct val="0"/>
        </a:spcAft>
        <a:buClr>
          <a:srgbClr val="000099"/>
        </a:buClr>
        <a:buChar char="•"/>
        <a:defRPr sz="20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6pPr>
      <a:lvl7pPr marL="3148013" indent="-212725" algn="l" rtl="0" fontAlgn="base">
        <a:spcBef>
          <a:spcPct val="20000"/>
        </a:spcBef>
        <a:spcAft>
          <a:spcPct val="0"/>
        </a:spcAft>
        <a:buClr>
          <a:srgbClr val="000099"/>
        </a:buClr>
        <a:buChar char="•"/>
        <a:defRPr sz="20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7pPr>
      <a:lvl8pPr marL="3605213" indent="-212725" algn="l" rtl="0" fontAlgn="base">
        <a:spcBef>
          <a:spcPct val="20000"/>
        </a:spcBef>
        <a:spcAft>
          <a:spcPct val="0"/>
        </a:spcAft>
        <a:buClr>
          <a:srgbClr val="000099"/>
        </a:buClr>
        <a:buChar char="•"/>
        <a:defRPr sz="20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8pPr>
      <a:lvl9pPr marL="4062413" indent="-212725" algn="l" rtl="0" fontAlgn="base">
        <a:spcBef>
          <a:spcPct val="20000"/>
        </a:spcBef>
        <a:spcAft>
          <a:spcPct val="0"/>
        </a:spcAft>
        <a:buClr>
          <a:srgbClr val="000099"/>
        </a:buClr>
        <a:buChar char="•"/>
        <a:defRPr sz="20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6680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rgbClr val="960000"/>
                </a:solidFill>
              </a:rPr>
              <a:t>Microsoft Word 2010 - Illustrated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590800"/>
            <a:ext cx="6705600" cy="712787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Unit A</a:t>
            </a:r>
          </a:p>
          <a:p>
            <a:pPr algn="ctr" eaLnBrk="1" hangingPunct="1">
              <a:defRPr/>
            </a:pPr>
            <a:r>
              <a:rPr lang="en-US" dirty="0" smtClean="0"/>
              <a:t>Creating Documents </a:t>
            </a:r>
          </a:p>
          <a:p>
            <a:pPr algn="ctr" eaLnBrk="1" hangingPunct="1">
              <a:defRPr/>
            </a:pPr>
            <a:r>
              <a:rPr lang="en-US" dirty="0" smtClean="0"/>
              <a:t>with Word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261" y="1738312"/>
            <a:ext cx="6094411" cy="457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44C1E21-049B-46FA-81B6-5FCA551D46EC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10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41438" y="698500"/>
            <a:ext cx="7475537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Exploring the Word Program Window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22533" name="Rectangle 4"/>
          <p:cNvSpPr>
            <a:spLocks noChangeArrowheads="1"/>
          </p:cNvSpPr>
          <p:nvPr/>
        </p:nvSpPr>
        <p:spPr bwMode="auto">
          <a:xfrm>
            <a:off x="4146550" y="3824287"/>
            <a:ext cx="1416050" cy="671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 algn="ctr">
            <a:solidFill>
              <a:srgbClr val="E4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dirty="0"/>
              <a:t>Document window</a:t>
            </a:r>
          </a:p>
        </p:txBody>
      </p:sp>
      <p:sp>
        <p:nvSpPr>
          <p:cNvPr id="22534" name="AutoShape 5"/>
          <p:cNvSpPr>
            <a:spLocks/>
          </p:cNvSpPr>
          <p:nvPr/>
        </p:nvSpPr>
        <p:spPr bwMode="auto">
          <a:xfrm>
            <a:off x="646113" y="2970213"/>
            <a:ext cx="1190625" cy="396875"/>
          </a:xfrm>
          <a:prstGeom prst="borderCallout1">
            <a:avLst>
              <a:gd name="adj1" fmla="val -1372"/>
              <a:gd name="adj2" fmla="val 57330"/>
              <a:gd name="adj3" fmla="val -187656"/>
              <a:gd name="adj4" fmla="val 115944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Ribbon</a:t>
            </a:r>
          </a:p>
        </p:txBody>
      </p:sp>
      <p:sp>
        <p:nvSpPr>
          <p:cNvPr id="22535" name="AutoShape 6"/>
          <p:cNvSpPr>
            <a:spLocks/>
          </p:cNvSpPr>
          <p:nvPr/>
        </p:nvSpPr>
        <p:spPr bwMode="auto">
          <a:xfrm>
            <a:off x="7994650" y="1738312"/>
            <a:ext cx="920750" cy="776288"/>
          </a:xfrm>
          <a:prstGeom prst="borderCallout1">
            <a:avLst>
              <a:gd name="adj1" fmla="val 1634"/>
              <a:gd name="adj2" fmla="val -1972"/>
              <a:gd name="adj3" fmla="val 9727"/>
              <a:gd name="adj4" fmla="val -254338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Title bar</a:t>
            </a:r>
          </a:p>
        </p:txBody>
      </p:sp>
      <p:sp>
        <p:nvSpPr>
          <p:cNvPr id="22536" name="AutoShape 7"/>
          <p:cNvSpPr>
            <a:spLocks/>
          </p:cNvSpPr>
          <p:nvPr/>
        </p:nvSpPr>
        <p:spPr bwMode="auto">
          <a:xfrm>
            <a:off x="8153400" y="3613150"/>
            <a:ext cx="920750" cy="635000"/>
          </a:xfrm>
          <a:prstGeom prst="borderCallout1">
            <a:avLst>
              <a:gd name="adj1" fmla="val 8283"/>
              <a:gd name="adj2" fmla="val -1578"/>
              <a:gd name="adj3" fmla="val 34313"/>
              <a:gd name="adj4" fmla="val -19618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Scroll bar</a:t>
            </a:r>
          </a:p>
        </p:txBody>
      </p:sp>
      <p:sp>
        <p:nvSpPr>
          <p:cNvPr id="22537" name="AutoShape 8"/>
          <p:cNvSpPr>
            <a:spLocks/>
          </p:cNvSpPr>
          <p:nvPr/>
        </p:nvSpPr>
        <p:spPr bwMode="auto">
          <a:xfrm>
            <a:off x="700088" y="4119563"/>
            <a:ext cx="1190625" cy="396875"/>
          </a:xfrm>
          <a:prstGeom prst="borderCallout1">
            <a:avLst>
              <a:gd name="adj1" fmla="val 3199"/>
              <a:gd name="adj2" fmla="val 100301"/>
              <a:gd name="adj3" fmla="val -374398"/>
              <a:gd name="adj4" fmla="val 213065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Ruler</a:t>
            </a:r>
          </a:p>
        </p:txBody>
      </p:sp>
      <p:sp>
        <p:nvSpPr>
          <p:cNvPr id="22538" name="AutoShape 9"/>
          <p:cNvSpPr>
            <a:spLocks/>
          </p:cNvSpPr>
          <p:nvPr/>
        </p:nvSpPr>
        <p:spPr bwMode="auto">
          <a:xfrm>
            <a:off x="506413" y="5159375"/>
            <a:ext cx="1201737" cy="631825"/>
          </a:xfrm>
          <a:prstGeom prst="borderCallout1">
            <a:avLst>
              <a:gd name="adj1" fmla="val 100791"/>
              <a:gd name="adj2" fmla="val 46862"/>
              <a:gd name="adj3" fmla="val 172502"/>
              <a:gd name="adj4" fmla="val 123788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Status bar</a:t>
            </a:r>
          </a:p>
        </p:txBody>
      </p:sp>
      <p:sp>
        <p:nvSpPr>
          <p:cNvPr id="22539" name="AutoShape 10"/>
          <p:cNvSpPr>
            <a:spLocks/>
          </p:cNvSpPr>
          <p:nvPr/>
        </p:nvSpPr>
        <p:spPr bwMode="auto">
          <a:xfrm>
            <a:off x="533400" y="1600200"/>
            <a:ext cx="1128713" cy="838200"/>
          </a:xfrm>
          <a:prstGeom prst="borderCallout1">
            <a:avLst>
              <a:gd name="adj1" fmla="val 4546"/>
              <a:gd name="adj2" fmla="val 99083"/>
              <a:gd name="adj3" fmla="val 21600"/>
              <a:gd name="adj4" fmla="val 125470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Quick Access toolbar</a:t>
            </a:r>
          </a:p>
        </p:txBody>
      </p:sp>
      <p:sp>
        <p:nvSpPr>
          <p:cNvPr id="22540" name="AutoShape 13"/>
          <p:cNvSpPr>
            <a:spLocks/>
          </p:cNvSpPr>
          <p:nvPr/>
        </p:nvSpPr>
        <p:spPr bwMode="auto">
          <a:xfrm>
            <a:off x="8077200" y="5410200"/>
            <a:ext cx="990600" cy="804863"/>
          </a:xfrm>
          <a:prstGeom prst="borderCallout1">
            <a:avLst>
              <a:gd name="adj1" fmla="val -227"/>
              <a:gd name="adj2" fmla="val 417"/>
              <a:gd name="adj3" fmla="val 97203"/>
              <a:gd name="adj4" fmla="val -150153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View buttons</a:t>
            </a:r>
          </a:p>
        </p:txBody>
      </p:sp>
      <p:sp>
        <p:nvSpPr>
          <p:cNvPr id="22541" name="Rectangle 15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36D81A-5169-4605-95A8-4A830EAF0C41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11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Exploring the Word Program Window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0938" y="1587500"/>
            <a:ext cx="7459662" cy="25273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The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Ribbon</a:t>
            </a:r>
            <a:r>
              <a:rPr lang="en-US" sz="2800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 dirty="0" smtClean="0"/>
              <a:t>contains tabs</a:t>
            </a:r>
          </a:p>
          <a:p>
            <a:pPr lvl="1" eaLnBrk="1" hangingPunct="1">
              <a:defRPr/>
            </a:pP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Tabs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include buttons for commands related to editing and formatting documents</a:t>
            </a:r>
          </a:p>
          <a:p>
            <a:pPr lvl="2" eaLnBrk="1" hangingPunct="1">
              <a:defRPr/>
            </a:pPr>
            <a:r>
              <a:rPr lang="en-US" sz="2000" dirty="0" smtClean="0"/>
              <a:t>Commands are organized in groups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Quick Access toolbar </a:t>
            </a:r>
            <a:r>
              <a:rPr lang="en-US" sz="2800" dirty="0" smtClean="0"/>
              <a:t>contains frequently used commands and is customizable</a:t>
            </a:r>
          </a:p>
        </p:txBody>
      </p:sp>
      <p:sp>
        <p:nvSpPr>
          <p:cNvPr id="23558" name="Rectangle 8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619"/>
          <a:stretch/>
        </p:blipFill>
        <p:spPr bwMode="auto">
          <a:xfrm>
            <a:off x="1283413" y="5105400"/>
            <a:ext cx="7620000" cy="993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59C3DA0-D411-4D72-80A5-A0753F4CD064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12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41438" y="698500"/>
            <a:ext cx="7475537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Exploring the Word Program Window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403350" y="1682750"/>
            <a:ext cx="7413625" cy="4657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The Word program window</a:t>
            </a:r>
          </a:p>
          <a:p>
            <a:pPr lvl="1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Title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bar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displays the program and document names</a:t>
            </a:r>
          </a:p>
          <a:p>
            <a:pPr lvl="1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File tab </a:t>
            </a:r>
            <a:r>
              <a:rPr lang="en-US" dirty="0" smtClean="0"/>
              <a:t>provides access to Backstage view, which contains commands related to managing and sharing documents:</a:t>
            </a: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dirty="0" smtClean="0"/>
              <a:t>Create, </a:t>
            </a:r>
            <a:r>
              <a:rPr lang="en-US" dirty="0"/>
              <a:t>o</a:t>
            </a:r>
            <a:r>
              <a:rPr lang="en-US" dirty="0" smtClean="0"/>
              <a:t>pen, save, and print a document</a:t>
            </a: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dirty="0" smtClean="0"/>
              <a:t>Share a document</a:t>
            </a: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dirty="0" smtClean="0"/>
              <a:t>Access Word Options dialog box</a:t>
            </a:r>
          </a:p>
          <a:p>
            <a:pPr lvl="1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Microsoft Office Help button </a:t>
            </a:r>
            <a:r>
              <a:rPr lang="en-US" dirty="0" smtClean="0"/>
              <a:t>provides access to the Word Help system</a:t>
            </a:r>
          </a:p>
        </p:txBody>
      </p:sp>
      <p:sp>
        <p:nvSpPr>
          <p:cNvPr id="24581" name="Rectangle 7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216DFF2-B994-4CB4-BB0B-23DD6CC00899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13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341438" y="698500"/>
            <a:ext cx="7475537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Exploring the Word Program Window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682750"/>
            <a:ext cx="7413625" cy="4495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The Word program window (cont.)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Document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window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displays the current document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Rulers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show margin, tab, and indent settings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Scroll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bars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are used to display different parts of the document in the document window</a:t>
            </a:r>
          </a:p>
          <a:p>
            <a:pPr lvl="1" eaLnBrk="1" hangingPunct="1">
              <a:buClr>
                <a:schemeClr val="tx1"/>
              </a:buClr>
              <a:defRPr/>
            </a:pPr>
            <a:endParaRPr lang="en-US" dirty="0" smtClean="0"/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12192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FEDB0DF-6C3F-4948-A706-31547BA4C622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14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41438" y="698500"/>
            <a:ext cx="7475537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Exploring the Word Program Window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682750"/>
            <a:ext cx="7413625" cy="4495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The Word program window (cont.)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Status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bar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shows page information, the location of the insertion point, and the on/off status of several Word features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dirty="0" smtClean="0"/>
              <a:t>Status bar includes:</a:t>
            </a:r>
          </a:p>
          <a:p>
            <a:pPr lvl="3" eaLnBrk="1" hangingPunct="1">
              <a:buClr>
                <a:schemeClr val="tx1"/>
              </a:buClr>
              <a:defRPr/>
            </a:pPr>
            <a:r>
              <a:rPr lang="en-US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View</a:t>
            </a:r>
            <a:r>
              <a:rPr lang="en-US" sz="2200" b="1" dirty="0" smtClean="0">
                <a:solidFill>
                  <a:srgbClr val="FF0000"/>
                </a:solidFill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buttons</a:t>
            </a:r>
          </a:p>
          <a:p>
            <a:pPr lvl="3" eaLnBrk="1" hangingPunct="1">
              <a:buClr>
                <a:schemeClr val="tx1"/>
              </a:buClr>
              <a:defRPr/>
            </a:pPr>
            <a:r>
              <a:rPr lang="en-US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Zoom level button </a:t>
            </a:r>
            <a:r>
              <a:rPr lang="en-US" sz="2200" dirty="0" smtClean="0"/>
              <a:t>and</a:t>
            </a:r>
            <a:r>
              <a:rPr lang="en-US" sz="2200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Zoom slider</a:t>
            </a:r>
          </a:p>
        </p:txBody>
      </p:sp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758852"/>
            <a:ext cx="4419600" cy="2632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EA8FF39-F251-4644-9091-DE541C3B5877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15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04900" y="3048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Starting a Document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990600"/>
            <a:ext cx="7399338" cy="4167188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Begin a new document by typing in a blank document in the document window</a:t>
            </a:r>
          </a:p>
          <a:p>
            <a:pPr eaLnBrk="1" hangingPunct="1">
              <a:defRPr/>
            </a:pPr>
            <a:r>
              <a:rPr lang="en-US" sz="2400" dirty="0" smtClean="0"/>
              <a:t>Word includes a </a:t>
            </a:r>
            <a:r>
              <a:rPr lang="en-US" sz="2400" dirty="0"/>
              <a:t>word-wrap</a:t>
            </a:r>
            <a:r>
              <a:rPr lang="en-US" sz="2400" dirty="0" smtClean="0"/>
              <a:t> feature</a:t>
            </a:r>
          </a:p>
          <a:p>
            <a:pPr lvl="1" eaLnBrk="1" hangingPunct="1">
              <a:defRPr/>
            </a:pPr>
            <a:r>
              <a:rPr lang="en-US" sz="2000" dirty="0" smtClean="0"/>
              <a:t>As you type, the insertion point moves automatically to the next line when you reach the right margin</a:t>
            </a:r>
          </a:p>
          <a:p>
            <a:pPr lvl="1" eaLnBrk="1" hangingPunct="1">
              <a:defRPr/>
            </a:pPr>
            <a:r>
              <a:rPr lang="en-US" sz="2000" dirty="0" smtClean="0"/>
              <a:t>Press [Enter] only when you want to start a new paragraph or insert a blank line</a:t>
            </a:r>
          </a:p>
        </p:txBody>
      </p:sp>
      <p:sp>
        <p:nvSpPr>
          <p:cNvPr id="27654" name="AutoShape 5"/>
          <p:cNvSpPr>
            <a:spLocks/>
          </p:cNvSpPr>
          <p:nvPr/>
        </p:nvSpPr>
        <p:spPr bwMode="auto">
          <a:xfrm>
            <a:off x="6553200" y="5075237"/>
            <a:ext cx="1627188" cy="396875"/>
          </a:xfrm>
          <a:prstGeom prst="borderCallout1">
            <a:avLst>
              <a:gd name="adj1" fmla="val 53487"/>
              <a:gd name="adj2" fmla="val -2009"/>
              <a:gd name="adj3" fmla="val 269946"/>
              <a:gd name="adj4" fmla="val -106606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Wrapped text</a:t>
            </a:r>
          </a:p>
        </p:txBody>
      </p:sp>
      <p:sp>
        <p:nvSpPr>
          <p:cNvPr id="27655" name="Rectangle 9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EABF7E8-9DEC-4147-9E64-65EA7FC33565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16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Starting a Document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/>
              <a:t>Insert text in a document by clicking to move the insertion point and then typing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/>
              <a:t>Press [Tab] to indent text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/>
              <a:t>Delete text</a:t>
            </a:r>
          </a:p>
          <a:p>
            <a:pPr lvl="1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dirty="0"/>
              <a:t>Press [Backspace] to delete the text before the insertion point</a:t>
            </a:r>
          </a:p>
          <a:p>
            <a:pPr lvl="1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dirty="0"/>
              <a:t>Press [Delete] </a:t>
            </a:r>
            <a:r>
              <a:rPr lang="en-US" dirty="0" smtClean="0"/>
              <a:t>to delete the text after the insertion point</a:t>
            </a:r>
            <a:endParaRPr lang="en-US" dirty="0" smtClean="0">
              <a:solidFill>
                <a:srgbClr val="33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11430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1BA1023-FCF9-49AE-B965-958D9614C0C2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17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03313" y="460375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Starting a Document</a:t>
            </a:r>
            <a:r>
              <a:rPr lang="en-US" sz="3200" dirty="0"/>
              <a:t> (continued)</a:t>
            </a:r>
            <a:endParaRPr lang="en-US" sz="3400" dirty="0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4913" y="1368425"/>
            <a:ext cx="7399337" cy="335597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Automatic features that might appear as you type:</a:t>
            </a:r>
          </a:p>
          <a:p>
            <a:pPr lvl="1" eaLnBrk="1" hangingPunct="1">
              <a:defRPr/>
            </a:pPr>
            <a:r>
              <a:rPr lang="en-US" sz="2400" dirty="0" smtClean="0"/>
              <a:t>AutoComplete</a:t>
            </a:r>
          </a:p>
          <a:p>
            <a:pPr lvl="1" eaLnBrk="1" hangingPunct="1">
              <a:defRPr/>
            </a:pPr>
            <a:r>
              <a:rPr lang="en-US" sz="2400" dirty="0" smtClean="0"/>
              <a:t>AutoCorrect</a:t>
            </a:r>
          </a:p>
          <a:p>
            <a:pPr lvl="1" eaLnBrk="1" hangingPunct="1">
              <a:defRPr/>
            </a:pPr>
            <a:r>
              <a:rPr lang="en-US" sz="2400" dirty="0" smtClean="0"/>
              <a:t>Spelling and Grammar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sz="2800" dirty="0" smtClean="0">
              <a:solidFill>
                <a:srgbClr val="33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01" name="Rectangle 7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719674D-63AE-4FF1-9997-B0866D4EF7DF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18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Saving a Document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295400"/>
            <a:ext cx="7399337" cy="44958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To store a document permanently, you must </a:t>
            </a:r>
            <a:r>
              <a:rPr lang="en-US" sz="2800" dirty="0"/>
              <a:t>save it as a file</a:t>
            </a:r>
          </a:p>
          <a:p>
            <a:pPr eaLnBrk="1" hangingPunct="1">
              <a:defRPr/>
            </a:pPr>
            <a:r>
              <a:rPr lang="en-US" sz="2800" dirty="0"/>
              <a:t>When you save a file you give it a name, called a filename, and indicate the location to store the file</a:t>
            </a:r>
          </a:p>
          <a:p>
            <a:pPr lvl="1" eaLnBrk="1" hangingPunct="1">
              <a:defRPr/>
            </a:pPr>
            <a:r>
              <a:rPr lang="en-US" sz="2400" dirty="0" smtClean="0"/>
              <a:t>A filename identifies the file </a:t>
            </a:r>
          </a:p>
          <a:p>
            <a:pPr lvl="1" eaLnBrk="1" hangingPunct="1">
              <a:defRPr/>
            </a:pPr>
            <a:r>
              <a:rPr lang="en-US" sz="2400" dirty="0" smtClean="0"/>
              <a:t>Files can be stored on an internal hard disk, on a CD or jump drive, or in another location</a:t>
            </a:r>
          </a:p>
          <a:p>
            <a:pPr eaLnBrk="1" hangingPunct="1">
              <a:defRPr/>
            </a:pPr>
            <a:r>
              <a:rPr lang="en-US" sz="2800" dirty="0" smtClean="0"/>
              <a:t>Saving a file allows you to close the file and open it later for editing or printing</a:t>
            </a:r>
          </a:p>
        </p:txBody>
      </p:sp>
      <p:sp>
        <p:nvSpPr>
          <p:cNvPr id="30725" name="Rectangle 7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558" y="3071674"/>
            <a:ext cx="4257675" cy="315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FBE1767-AC48-4059-A6BB-3C64BCE1EC38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19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113" y="398463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Saving a Document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0325" y="1257300"/>
            <a:ext cx="7399338" cy="17700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/>
              <a:t>Save a </a:t>
            </a:r>
            <a:r>
              <a:rPr lang="en-US" sz="2400" dirty="0"/>
              <a:t>file for </a:t>
            </a:r>
            <a:r>
              <a:rPr lang="en-US" sz="2400" dirty="0" smtClean="0"/>
              <a:t>the first time using </a:t>
            </a:r>
            <a:r>
              <a:rPr lang="en-US" sz="2400" dirty="0"/>
              <a:t>the Save button on the Quick Access toolbar or the Save command on the File tab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Assign a filename and a file location to a document using the Save As dialog box</a:t>
            </a:r>
          </a:p>
        </p:txBody>
      </p:sp>
      <p:sp>
        <p:nvSpPr>
          <p:cNvPr id="31749" name="Rectangle 11"/>
          <p:cNvSpPr>
            <a:spLocks noChangeArrowheads="1"/>
          </p:cNvSpPr>
          <p:nvPr/>
        </p:nvSpPr>
        <p:spPr bwMode="auto">
          <a:xfrm>
            <a:off x="12954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31751" name="AutoShape 5"/>
          <p:cNvSpPr>
            <a:spLocks/>
          </p:cNvSpPr>
          <p:nvPr/>
        </p:nvSpPr>
        <p:spPr bwMode="auto">
          <a:xfrm>
            <a:off x="762000" y="3352800"/>
            <a:ext cx="2509838" cy="411163"/>
          </a:xfrm>
          <a:prstGeom prst="borderCallout1">
            <a:avLst>
              <a:gd name="adj1" fmla="val 48981"/>
              <a:gd name="adj2" fmla="val 100148"/>
              <a:gd name="adj3" fmla="val 8768"/>
              <a:gd name="adj4" fmla="val 166546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Location of the file</a:t>
            </a:r>
          </a:p>
        </p:txBody>
      </p:sp>
      <p:sp>
        <p:nvSpPr>
          <p:cNvPr id="31752" name="AutoShape 6"/>
          <p:cNvSpPr>
            <a:spLocks/>
          </p:cNvSpPr>
          <p:nvPr/>
        </p:nvSpPr>
        <p:spPr bwMode="auto">
          <a:xfrm>
            <a:off x="762000" y="4191000"/>
            <a:ext cx="2509838" cy="681038"/>
          </a:xfrm>
          <a:prstGeom prst="borderCallout1">
            <a:avLst>
              <a:gd name="adj1" fmla="val 3995"/>
              <a:gd name="adj2" fmla="val 100148"/>
              <a:gd name="adj3" fmla="val 141430"/>
              <a:gd name="adj4" fmla="val 178235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Filenames should be brief and descriptive</a:t>
            </a:r>
          </a:p>
        </p:txBody>
      </p:sp>
      <p:sp>
        <p:nvSpPr>
          <p:cNvPr id="31753" name="AutoShape 7"/>
          <p:cNvSpPr>
            <a:spLocks/>
          </p:cNvSpPr>
          <p:nvPr/>
        </p:nvSpPr>
        <p:spPr bwMode="auto">
          <a:xfrm>
            <a:off x="838200" y="5334000"/>
            <a:ext cx="2509838" cy="890588"/>
          </a:xfrm>
          <a:prstGeom prst="borderCallout1">
            <a:avLst>
              <a:gd name="adj1" fmla="val 85639"/>
              <a:gd name="adj2" fmla="val 99325"/>
              <a:gd name="adj3" fmla="val 6335"/>
              <a:gd name="adj4" fmla="val 201055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.</a:t>
            </a:r>
            <a:r>
              <a:rPr lang="en-US" dirty="0" err="1"/>
              <a:t>docx</a:t>
            </a:r>
            <a:r>
              <a:rPr lang="en-US" dirty="0"/>
              <a:t> file extension indicates the file is a Word document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E16B262-AA2B-4B97-B0FE-FE3A9DECED68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4118" name="Rectangle 2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Understand word processing software</a:t>
            </a:r>
          </a:p>
          <a:p>
            <a:pPr eaLnBrk="1" hangingPunct="1">
              <a:defRPr/>
            </a:pPr>
            <a:r>
              <a:rPr lang="en-US" dirty="0" smtClean="0"/>
              <a:t>Explore the Word program window</a:t>
            </a:r>
          </a:p>
          <a:p>
            <a:pPr eaLnBrk="1" hangingPunct="1">
              <a:defRPr/>
            </a:pPr>
            <a:r>
              <a:rPr lang="en-US" dirty="0" smtClean="0"/>
              <a:t>Start a document</a:t>
            </a:r>
          </a:p>
          <a:p>
            <a:pPr eaLnBrk="1" hangingPunct="1">
              <a:defRPr/>
            </a:pPr>
            <a:r>
              <a:rPr lang="en-US" dirty="0" smtClean="0"/>
              <a:t>Save a document</a:t>
            </a:r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Objectives</a:t>
            </a:r>
          </a:p>
        </p:txBody>
      </p:sp>
      <p:sp>
        <p:nvSpPr>
          <p:cNvPr id="14341" name="Rectangle 9"/>
          <p:cNvSpPr>
            <a:spLocks noChangeArrowheads="1"/>
          </p:cNvSpPr>
          <p:nvPr/>
        </p:nvSpPr>
        <p:spPr bwMode="auto">
          <a:xfrm>
            <a:off x="1143000" y="6515100"/>
            <a:ext cx="46752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sz="16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8FDFC74-A4C1-4919-A51E-71701102B483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20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Saving a Document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7638" y="1682750"/>
            <a:ext cx="7399337" cy="46577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After you save a file for the first time, save frequently as you work </a:t>
            </a:r>
          </a:p>
          <a:p>
            <a:pPr lvl="1" eaLnBrk="1" hangingPunct="1">
              <a:defRPr/>
            </a:pPr>
            <a:r>
              <a:rPr lang="en-US" dirty="0" smtClean="0"/>
              <a:t>Saving updates the stored copy of the file with your changes</a:t>
            </a:r>
          </a:p>
          <a:p>
            <a:pPr lvl="1" eaLnBrk="1" hangingPunct="1">
              <a:defRPr/>
            </a:pPr>
            <a:r>
              <a:rPr lang="en-US" dirty="0" smtClean="0"/>
              <a:t>Save changes using the </a:t>
            </a:r>
            <a:r>
              <a:rPr lang="en-US" dirty="0"/>
              <a:t>Save button,  the Save command, or [Ctrl</a:t>
            </a:r>
            <a:r>
              <a:rPr lang="en-US" dirty="0" smtClean="0"/>
              <a:t>][S]</a:t>
            </a:r>
          </a:p>
          <a:p>
            <a:pPr eaLnBrk="1" hangingPunct="1">
              <a:defRPr/>
            </a:pPr>
            <a:r>
              <a:rPr lang="en-US" dirty="0" smtClean="0"/>
              <a:t>Store files on your </a:t>
            </a:r>
            <a:r>
              <a:rPr lang="en-US" dirty="0" err="1" smtClean="0"/>
              <a:t>SkyDrive</a:t>
            </a:r>
            <a:r>
              <a:rPr lang="en-US" dirty="0" smtClean="0"/>
              <a:t> so you and your colleagues can access and edit documents online</a:t>
            </a:r>
          </a:p>
        </p:txBody>
      </p:sp>
      <p:sp>
        <p:nvSpPr>
          <p:cNvPr id="32773" name="Rectangle 7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DE5B2B1-F7CB-4B91-9AB8-96E26451569D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21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Selecting Text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676400"/>
            <a:ext cx="7399338" cy="46577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You must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select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text before deleting, editing, or formatting it</a:t>
            </a:r>
          </a:p>
          <a:p>
            <a:pPr lvl="1" eaLnBrk="1" hangingPunct="1">
              <a:defRPr/>
            </a:pPr>
            <a:r>
              <a:rPr lang="en-US" dirty="0" smtClean="0"/>
              <a:t>Click and drag the I-beam pointer across text to select it</a:t>
            </a:r>
          </a:p>
          <a:p>
            <a:pPr lvl="1" eaLnBrk="1" hangingPunct="1">
              <a:defRPr/>
            </a:pPr>
            <a:r>
              <a:rPr lang="en-US" dirty="0" smtClean="0"/>
              <a:t>Selected text is highlighted</a:t>
            </a:r>
            <a:endParaRPr lang="en-US" dirty="0"/>
          </a:p>
        </p:txBody>
      </p:sp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12192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041029"/>
            <a:ext cx="7467600" cy="3369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909E8EB-375A-433F-BE7E-9E2D72F02E3A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22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53975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Selecting Text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34821" name="AutoShape 7"/>
          <p:cNvSpPr>
            <a:spLocks/>
          </p:cNvSpPr>
          <p:nvPr/>
        </p:nvSpPr>
        <p:spPr bwMode="auto">
          <a:xfrm>
            <a:off x="1066800" y="3962400"/>
            <a:ext cx="1668463" cy="363538"/>
          </a:xfrm>
          <a:prstGeom prst="borderCallout1">
            <a:avLst>
              <a:gd name="adj1" fmla="val 47412"/>
              <a:gd name="adj2" fmla="val 101083"/>
              <a:gd name="adj3" fmla="val -81029"/>
              <a:gd name="adj4" fmla="val 160773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Selected text</a:t>
            </a:r>
          </a:p>
        </p:txBody>
      </p:sp>
      <p:sp>
        <p:nvSpPr>
          <p:cNvPr id="34822" name="Rectangle 8"/>
          <p:cNvSpPr>
            <a:spLocks noChangeArrowheads="1"/>
          </p:cNvSpPr>
          <p:nvPr/>
        </p:nvSpPr>
        <p:spPr bwMode="auto">
          <a:xfrm>
            <a:off x="11430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7099" r="57023" b="25894"/>
          <a:stretch/>
        </p:blipFill>
        <p:spPr bwMode="auto">
          <a:xfrm>
            <a:off x="5596847" y="2895600"/>
            <a:ext cx="3318553" cy="2948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587DB01-8B3D-43F3-A23B-90C69B1735A4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23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072313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Selecting Text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7638" y="1682750"/>
            <a:ext cx="7399337" cy="151765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Formatting marks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are special characters that appear on screen to help you edit and format text</a:t>
            </a:r>
          </a:p>
        </p:txBody>
      </p:sp>
      <p:sp>
        <p:nvSpPr>
          <p:cNvPr id="35846" name="AutoShape 6"/>
          <p:cNvSpPr>
            <a:spLocks/>
          </p:cNvSpPr>
          <p:nvPr/>
        </p:nvSpPr>
        <p:spPr bwMode="auto">
          <a:xfrm>
            <a:off x="7099300" y="2830513"/>
            <a:ext cx="2044700" cy="1074737"/>
          </a:xfrm>
          <a:prstGeom prst="borderCallout1">
            <a:avLst>
              <a:gd name="adj1" fmla="val 99603"/>
              <a:gd name="adj2" fmla="val 82462"/>
              <a:gd name="adj3" fmla="val 160977"/>
              <a:gd name="adj4" fmla="val 67924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sz="1600" dirty="0"/>
              <a:t>This formatting mark indicates a blank line or the </a:t>
            </a:r>
          </a:p>
          <a:p>
            <a:pPr algn="ctr"/>
            <a:r>
              <a:rPr lang="en-US" sz="1600" dirty="0"/>
              <a:t>end of a paragraph</a:t>
            </a:r>
          </a:p>
        </p:txBody>
      </p:sp>
      <p:sp>
        <p:nvSpPr>
          <p:cNvPr id="9" name="Rectangle 8"/>
          <p:cNvSpPr/>
          <p:nvPr/>
        </p:nvSpPr>
        <p:spPr>
          <a:xfrm>
            <a:off x="1354138" y="3048000"/>
            <a:ext cx="4437062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682625" lvl="1" indent="-225425">
              <a:buFont typeface="Arial" pitchFamily="34" charset="0"/>
              <a:buChar char="•"/>
              <a:tabLst>
                <a:tab pos="682625" algn="l"/>
              </a:tabLst>
              <a:defRPr/>
            </a:pPr>
            <a:r>
              <a:rPr 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Formatting marks do not print</a:t>
            </a:r>
          </a:p>
          <a:p>
            <a:pPr marL="682625" lvl="1" indent="-225425">
              <a:buFont typeface="Arial" pitchFamily="34" charset="0"/>
              <a:buChar char="•"/>
              <a:tabLst>
                <a:tab pos="682625" algn="l"/>
              </a:tabLst>
              <a:defRPr/>
            </a:pPr>
            <a:r>
              <a:rPr 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Use the Show/Hide ¶ button </a:t>
            </a:r>
            <a:r>
              <a:rPr lang="en-US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 </a:t>
            </a:r>
            <a:r>
              <a:rPr lang="en-US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turn </a:t>
            </a:r>
            <a:r>
              <a:rPr 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the display of formatting marks off and on</a:t>
            </a:r>
          </a:p>
        </p:txBody>
      </p:sp>
      <p:sp>
        <p:nvSpPr>
          <p:cNvPr id="35848" name="Rectangle 10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324D02A-9B91-40CD-855B-4D7119A6997F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24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39838" y="3556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Selecting Text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371600" y="2743200"/>
            <a:ext cx="39004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Methods for selecting text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303338" y="1276350"/>
            <a:ext cx="7399337" cy="150495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To select text quickly, learn to use the mouse to select words, lines, paragraphs, and other large blocks of text</a:t>
            </a:r>
          </a:p>
          <a:p>
            <a:pPr lvl="1" eaLnBrk="1" hangingPunct="1">
              <a:defRPr/>
            </a:pPr>
            <a:endParaRPr lang="en-US" sz="2400" dirty="0" smtClean="0"/>
          </a:p>
        </p:txBody>
      </p:sp>
      <p:sp>
        <p:nvSpPr>
          <p:cNvPr id="36901" name="Rectangle 39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1" t="48154" r="13467" b="6920"/>
          <a:stretch/>
        </p:blipFill>
        <p:spPr bwMode="auto">
          <a:xfrm>
            <a:off x="1296816" y="3200400"/>
            <a:ext cx="7542384" cy="3027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DE60255-33D2-4A90-8EB3-677435853676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25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39838" y="3556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Formatting Text Using the Mini Toolbar 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303338" y="1276350"/>
            <a:ext cx="7399337" cy="276225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Includes the most </a:t>
            </a:r>
            <a:r>
              <a:rPr lang="en-US" sz="2800" b="1" dirty="0" smtClean="0">
                <a:solidFill>
                  <a:srgbClr val="FF0000"/>
                </a:solidFill>
              </a:rPr>
              <a:t>commonly used</a:t>
            </a:r>
            <a:r>
              <a:rPr lang="en-US" sz="2800" dirty="0" smtClean="0"/>
              <a:t> text and paragraph formatting commands</a:t>
            </a:r>
          </a:p>
          <a:p>
            <a:pPr eaLnBrk="1" hangingPunct="1">
              <a:defRPr/>
            </a:pPr>
            <a:r>
              <a:rPr lang="en-US" sz="2800" dirty="0" smtClean="0"/>
              <a:t>Appears faintly above selected text</a:t>
            </a:r>
          </a:p>
          <a:p>
            <a:pPr eaLnBrk="1" hangingPunct="1">
              <a:defRPr/>
            </a:pPr>
            <a:r>
              <a:rPr lang="en-US" sz="2800" dirty="0" smtClean="0"/>
              <a:t>Becomes solid when you point to it</a:t>
            </a:r>
          </a:p>
          <a:p>
            <a:pPr eaLnBrk="1" hangingPunct="1">
              <a:defRPr/>
            </a:pPr>
            <a:r>
              <a:rPr lang="en-US" sz="2800" dirty="0" smtClean="0"/>
              <a:t>Right-click selected text if the Mini toolbar disappears</a:t>
            </a:r>
          </a:p>
          <a:p>
            <a:pPr eaLnBrk="1" hangingPunct="1">
              <a:defRPr/>
            </a:pPr>
            <a:endParaRPr lang="en-US" sz="2800" dirty="0" smtClean="0"/>
          </a:p>
          <a:p>
            <a:pPr lvl="1" eaLnBrk="1" hangingPunct="1">
              <a:defRPr/>
            </a:pPr>
            <a:endParaRPr lang="en-US" sz="2400" dirty="0" smtClean="0"/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5" t="27016" r="57457" b="58629"/>
          <a:stretch/>
        </p:blipFill>
        <p:spPr>
          <a:xfrm>
            <a:off x="1981200" y="4267200"/>
            <a:ext cx="4724400" cy="2071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281" y="2718371"/>
            <a:ext cx="4825603" cy="3614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9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43D180-2F50-475E-A5C2-F9E0A571FB07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26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39838" y="3556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Formatting Text Using the Mini Toolbar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303338" y="1276350"/>
            <a:ext cx="7399337" cy="139065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Printing a document – before printing a document, examine it for errors in Backstage view</a:t>
            </a:r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endParaRPr lang="en-US" sz="2800" b="1" dirty="0" smtClean="0"/>
          </a:p>
          <a:p>
            <a:pPr lvl="1" eaLnBrk="1" hangingPunct="1">
              <a:defRPr/>
            </a:pPr>
            <a:endParaRPr lang="en-US" sz="2400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295400" y="2590800"/>
            <a:ext cx="7399338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rgbClr val="000099"/>
              </a:buClr>
              <a:buFontTx/>
              <a:buChar char="•"/>
              <a:defRPr/>
            </a:pPr>
            <a:endParaRPr lang="en-US" sz="3200" kern="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8920" name="Rectangle 10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10" name="AutoShape 6"/>
          <p:cNvSpPr>
            <a:spLocks/>
          </p:cNvSpPr>
          <p:nvPr/>
        </p:nvSpPr>
        <p:spPr bwMode="auto">
          <a:xfrm>
            <a:off x="7332324" y="2830513"/>
            <a:ext cx="1600200" cy="1208087"/>
          </a:xfrm>
          <a:prstGeom prst="borderCallout1">
            <a:avLst>
              <a:gd name="adj1" fmla="val 56592"/>
              <a:gd name="adj2" fmla="val -490"/>
              <a:gd name="adj3" fmla="val 91934"/>
              <a:gd name="adj4" fmla="val -52995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sz="1600" b="1" dirty="0" smtClean="0"/>
              <a:t>Preview of how the document will be printed</a:t>
            </a:r>
            <a:endParaRPr lang="en-US" sz="1600" b="1" dirty="0"/>
          </a:p>
        </p:txBody>
      </p:sp>
      <p:sp>
        <p:nvSpPr>
          <p:cNvPr id="11" name="AutoShape 6"/>
          <p:cNvSpPr>
            <a:spLocks/>
          </p:cNvSpPr>
          <p:nvPr/>
        </p:nvSpPr>
        <p:spPr bwMode="auto">
          <a:xfrm>
            <a:off x="762000" y="3093639"/>
            <a:ext cx="1560281" cy="563961"/>
          </a:xfrm>
          <a:prstGeom prst="borderCallout1">
            <a:avLst>
              <a:gd name="adj1" fmla="val 99357"/>
              <a:gd name="adj2" fmla="val 79866"/>
              <a:gd name="adj3" fmla="val 167139"/>
              <a:gd name="adj4" fmla="val 147404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sz="1600" b="1" dirty="0" smtClean="0"/>
              <a:t>Printing options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9275AEB-6AAA-4B66-A0BA-3A7EADF26BB3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27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39939" name="Picture 2" descr="BS00883A[1]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75" y="2971800"/>
            <a:ext cx="3619500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Formatting Text Using the Mini Toolbar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/>
              <a:t>The Print tab in Backstage view shows a preview of how </a:t>
            </a:r>
            <a:r>
              <a:rPr lang="en-US" sz="2800" dirty="0" smtClean="0"/>
              <a:t>the document will look when printed</a:t>
            </a:r>
            <a:endParaRPr lang="en-US" sz="2800" dirty="0"/>
          </a:p>
          <a:p>
            <a:pPr lvl="1" eaLnBrk="1" hangingPunct="1">
              <a:defRPr/>
            </a:pPr>
            <a:r>
              <a:rPr lang="en-US" sz="2400" dirty="0" smtClean="0"/>
              <a:t>Enlarge the view of the document to see details</a:t>
            </a:r>
          </a:p>
          <a:p>
            <a:pPr lvl="1" eaLnBrk="1" hangingPunct="1">
              <a:defRPr/>
            </a:pPr>
            <a:r>
              <a:rPr lang="en-US" sz="2400" dirty="0" smtClean="0"/>
              <a:t>Reduce the view to see the overall layout </a:t>
            </a:r>
          </a:p>
          <a:p>
            <a:pPr lvl="1" eaLnBrk="1" hangingPunct="1">
              <a:defRPr/>
            </a:pPr>
            <a:r>
              <a:rPr lang="en-US" sz="2400" dirty="0" smtClean="0"/>
              <a:t>Press [Esc] or click the Home tab to close Backstage view and correct any mistakes</a:t>
            </a:r>
          </a:p>
          <a:p>
            <a:pPr eaLnBrk="1" hangingPunct="1">
              <a:defRPr/>
            </a:pPr>
            <a:r>
              <a:rPr lang="en-US" sz="2800" dirty="0" smtClean="0"/>
              <a:t>Click the File tab to open Backstage view, then click Print to open the Print tab</a:t>
            </a:r>
          </a:p>
          <a:p>
            <a:pPr lvl="2" eaLnBrk="1" hangingPunct="1">
              <a:defRPr/>
            </a:pPr>
            <a:endParaRPr lang="en-US" sz="2000" dirty="0" smtClean="0"/>
          </a:p>
        </p:txBody>
      </p:sp>
      <p:sp>
        <p:nvSpPr>
          <p:cNvPr id="39942" name="Rectangle 8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7B62D59-3B77-4500-9F46-3ECB1C2A1B71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28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40963" name="Picture 2" descr="BS00883A[1]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75" y="2971800"/>
            <a:ext cx="3619500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6096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Formatting Text Using the Mini Toolbar</a:t>
            </a:r>
            <a:r>
              <a:rPr lang="en-US" sz="3200" dirty="0"/>
              <a:t> (continued)</a:t>
            </a:r>
            <a:endParaRPr lang="en-US" sz="3400" dirty="0" smtClean="0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Print a document after proofing a document and correcting errors</a:t>
            </a:r>
          </a:p>
          <a:p>
            <a:pPr lvl="1" eaLnBrk="1" hangingPunct="1">
              <a:defRPr/>
            </a:pPr>
            <a:r>
              <a:rPr lang="en-US" sz="2400" dirty="0" smtClean="0"/>
              <a:t>Use the Print tab in Backstage view to change the print settings before printing</a:t>
            </a:r>
          </a:p>
          <a:p>
            <a:pPr lvl="2" eaLnBrk="1" hangingPunct="1">
              <a:defRPr/>
            </a:pPr>
            <a:r>
              <a:rPr lang="en-US" sz="2000" dirty="0" smtClean="0"/>
              <a:t>Number of copies</a:t>
            </a:r>
          </a:p>
          <a:p>
            <a:pPr lvl="2" eaLnBrk="1" hangingPunct="1">
              <a:defRPr/>
            </a:pPr>
            <a:r>
              <a:rPr lang="en-US" sz="2000" dirty="0" smtClean="0"/>
              <a:t>Page range</a:t>
            </a:r>
          </a:p>
          <a:p>
            <a:pPr lvl="2" eaLnBrk="1" hangingPunct="1">
              <a:defRPr/>
            </a:pPr>
            <a:r>
              <a:rPr lang="en-US" sz="2000" dirty="0" smtClean="0"/>
              <a:t>Default printer</a:t>
            </a:r>
          </a:p>
          <a:p>
            <a:pPr eaLnBrk="1" hangingPunct="1">
              <a:defRPr/>
            </a:pPr>
            <a:r>
              <a:rPr lang="en-US" sz="2800" dirty="0"/>
              <a:t>Click the Print button on the Print tab </a:t>
            </a:r>
            <a:r>
              <a:rPr lang="en-US" sz="2800" dirty="0" smtClean="0"/>
              <a:t>when you are ready to </a:t>
            </a:r>
            <a:r>
              <a:rPr lang="en-US" sz="2800" dirty="0"/>
              <a:t>print the </a:t>
            </a:r>
            <a:r>
              <a:rPr lang="en-US" sz="2800" dirty="0" smtClean="0"/>
              <a:t>document</a:t>
            </a:r>
            <a:endParaRPr lang="en-US" sz="2800" dirty="0"/>
          </a:p>
          <a:p>
            <a:pPr lvl="2" eaLnBrk="1" hangingPunct="1">
              <a:buFontTx/>
              <a:buNone/>
              <a:defRPr/>
            </a:pPr>
            <a:endParaRPr lang="en-US" sz="2000" dirty="0" smtClean="0"/>
          </a:p>
          <a:p>
            <a:pPr eaLnBrk="1" hangingPunct="1">
              <a:defRPr/>
            </a:pPr>
            <a:endParaRPr lang="en-US" sz="2800" dirty="0" smtClean="0"/>
          </a:p>
        </p:txBody>
      </p:sp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11430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F09F691-85D7-4B96-9C34-975B1D94DF86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29</a:t>
            </a:fld>
            <a:endParaRPr lang="en-US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41987" name="Picture 2" descr="BS00883A[1]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75" y="2971800"/>
            <a:ext cx="3619500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6096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Formatting Text Using the Mini Toolbar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Print a document (</a:t>
            </a:r>
            <a:r>
              <a:rPr lang="en-US" sz="2800" dirty="0" err="1" smtClean="0"/>
              <a:t>con’t</a:t>
            </a:r>
            <a:r>
              <a:rPr lang="en-US" sz="2800" dirty="0" smtClean="0"/>
              <a:t>)</a:t>
            </a:r>
          </a:p>
          <a:p>
            <a:pPr lvl="1" eaLnBrk="1" hangingPunct="1">
              <a:defRPr/>
            </a:pPr>
            <a:r>
              <a:rPr lang="en-US" sz="2400" dirty="0"/>
              <a:t>The Quick Access toolbar can be customized to include the Quick Print button</a:t>
            </a:r>
          </a:p>
          <a:p>
            <a:pPr lvl="2" eaLnBrk="1" hangingPunct="1">
              <a:defRPr/>
            </a:pPr>
            <a:r>
              <a:rPr lang="en-US" sz="2000" dirty="0" smtClean="0"/>
              <a:t>Click the Quick Print button to print the document using the default print settings</a:t>
            </a:r>
          </a:p>
          <a:p>
            <a:pPr lvl="2" eaLnBrk="1" hangingPunct="1">
              <a:defRPr/>
            </a:pPr>
            <a:r>
              <a:rPr lang="en-US" sz="2000" dirty="0"/>
              <a:t>Prints a single copy of the entire </a:t>
            </a:r>
            <a:r>
              <a:rPr lang="en-US" sz="2000" dirty="0" smtClean="0"/>
              <a:t>document</a:t>
            </a:r>
          </a:p>
          <a:p>
            <a:pPr eaLnBrk="1" hangingPunct="1">
              <a:defRPr/>
            </a:pPr>
            <a:endParaRPr lang="en-US" sz="2800" dirty="0" smtClean="0"/>
          </a:p>
        </p:txBody>
      </p:sp>
      <p:sp>
        <p:nvSpPr>
          <p:cNvPr id="41990" name="Rectangle 8"/>
          <p:cNvSpPr>
            <a:spLocks noChangeArrowheads="1"/>
          </p:cNvSpPr>
          <p:nvPr/>
        </p:nvSpPr>
        <p:spPr bwMode="auto">
          <a:xfrm>
            <a:off x="11430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0A2CCB0-2C2E-40DB-952C-4E7E7C937A62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Select text</a:t>
            </a:r>
          </a:p>
          <a:p>
            <a:pPr eaLnBrk="1" hangingPunct="1">
              <a:defRPr/>
            </a:pPr>
            <a:r>
              <a:rPr lang="en-US" dirty="0" smtClean="0"/>
              <a:t>Format text using the Mini toolbar</a:t>
            </a:r>
          </a:p>
          <a:p>
            <a:pPr eaLnBrk="1" hangingPunct="1">
              <a:defRPr/>
            </a:pPr>
            <a:r>
              <a:rPr lang="en-US" dirty="0" smtClean="0"/>
              <a:t>Create a document using a template</a:t>
            </a:r>
          </a:p>
          <a:p>
            <a:pPr eaLnBrk="1" hangingPunct="1">
              <a:defRPr/>
            </a:pPr>
            <a:r>
              <a:rPr lang="en-US" dirty="0" smtClean="0"/>
              <a:t>View and navigate a document</a:t>
            </a:r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Objectives (continued)</a:t>
            </a:r>
            <a:endParaRPr lang="en-US" dirty="0" smtClean="0"/>
          </a:p>
        </p:txBody>
      </p:sp>
      <p:sp>
        <p:nvSpPr>
          <p:cNvPr id="15365" name="Rectangle 8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B691FA7-E511-43F2-B7EC-0E77A262C77C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30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Creating a Document Using a Template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A template helps you create a formatted document quickly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A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template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is a formatted document that contains placeholder text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You replace the placeholder text with your own text and save the file with a new filename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Word includes templates for faxes, letters, reports, brochures, and other types of documents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sp>
        <p:nvSpPr>
          <p:cNvPr id="43013" name="Rectangle 7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277438"/>
            <a:ext cx="5379246" cy="4029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C1A5D02-32B1-4FA6-99B5-2C7F066F5B91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31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2538" y="5461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Creating a Document Using a Template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68618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447800" y="1524000"/>
            <a:ext cx="7399338" cy="5461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New tab in Backstage view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sp>
        <p:nvSpPr>
          <p:cNvPr id="44037" name="Rectangle 10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44039" name="AutoShape 6"/>
          <p:cNvSpPr>
            <a:spLocks/>
          </p:cNvSpPr>
          <p:nvPr/>
        </p:nvSpPr>
        <p:spPr bwMode="auto">
          <a:xfrm>
            <a:off x="1122861" y="2971800"/>
            <a:ext cx="1382713" cy="990600"/>
          </a:xfrm>
          <a:prstGeom prst="borderCallout1">
            <a:avLst>
              <a:gd name="adj1" fmla="val 53560"/>
              <a:gd name="adj2" fmla="val 100278"/>
              <a:gd name="adj3" fmla="val 36821"/>
              <a:gd name="adj4" fmla="val 275234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 smtClean="0"/>
              <a:t>Click for list of Installed Templates</a:t>
            </a:r>
            <a:endParaRPr lang="en-US" dirty="0"/>
          </a:p>
        </p:txBody>
      </p:sp>
      <p:sp>
        <p:nvSpPr>
          <p:cNvPr id="44040" name="AutoShape 8"/>
          <p:cNvSpPr>
            <a:spLocks/>
          </p:cNvSpPr>
          <p:nvPr/>
        </p:nvSpPr>
        <p:spPr bwMode="auto">
          <a:xfrm>
            <a:off x="1192213" y="5162550"/>
            <a:ext cx="1306512" cy="384175"/>
          </a:xfrm>
          <a:prstGeom prst="borderCallout1">
            <a:avLst>
              <a:gd name="adj1" fmla="val 48639"/>
              <a:gd name="adj2" fmla="val 100278"/>
              <a:gd name="adj3" fmla="val -413936"/>
              <a:gd name="adj4" fmla="val 430340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Preview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712" y="3137122"/>
            <a:ext cx="4713288" cy="3324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0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6DDAC11-432A-45AB-88F5-A82DE28D0DB4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32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41438" y="9398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Creating a Document Using a Template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7638" y="2001838"/>
            <a:ext cx="6964362" cy="10461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Replace placeholder text with your information</a:t>
            </a:r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45062" name="AutoShape 6"/>
          <p:cNvSpPr>
            <a:spLocks/>
          </p:cNvSpPr>
          <p:nvPr/>
        </p:nvSpPr>
        <p:spPr bwMode="auto">
          <a:xfrm>
            <a:off x="1219200" y="4038600"/>
            <a:ext cx="1306513" cy="609600"/>
          </a:xfrm>
          <a:prstGeom prst="borderCallout1">
            <a:avLst>
              <a:gd name="adj1" fmla="val 31650"/>
              <a:gd name="adj2" fmla="val 101851"/>
              <a:gd name="adj3" fmla="val 6389"/>
              <a:gd name="adj4" fmla="val 147158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Inserted text</a:t>
            </a:r>
          </a:p>
        </p:txBody>
      </p:sp>
      <p:sp>
        <p:nvSpPr>
          <p:cNvPr id="45063" name="AutoShape 6"/>
          <p:cNvSpPr>
            <a:spLocks/>
          </p:cNvSpPr>
          <p:nvPr/>
        </p:nvSpPr>
        <p:spPr bwMode="auto">
          <a:xfrm>
            <a:off x="7543800" y="4419600"/>
            <a:ext cx="1600200" cy="609600"/>
          </a:xfrm>
          <a:prstGeom prst="borderCallout1">
            <a:avLst>
              <a:gd name="adj1" fmla="val 53560"/>
              <a:gd name="adj2" fmla="val 1407"/>
              <a:gd name="adj3" fmla="val -15042"/>
              <a:gd name="adj4" fmla="val -54471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Placeholder text</a:t>
            </a:r>
          </a:p>
        </p:txBody>
      </p:sp>
      <p:sp>
        <p:nvSpPr>
          <p:cNvPr id="45064" name="Rectangle 10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7FA47B-0DA0-4CE2-AFEC-61DE91CF3855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33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981200"/>
            <a:ext cx="7399337" cy="40306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Using the Undo, Redo, and Repeat commands</a:t>
            </a:r>
          </a:p>
          <a:p>
            <a:pPr lvl="1" eaLnBrk="1" hangingPunct="1">
              <a:defRPr/>
            </a:pPr>
            <a:r>
              <a:rPr lang="en-US" dirty="0" smtClean="0"/>
              <a:t>Reverse the last action with the </a:t>
            </a:r>
            <a:r>
              <a:rPr lang="en-US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Undo button</a:t>
            </a:r>
          </a:p>
          <a:p>
            <a:pPr lvl="1" eaLnBrk="1" hangingPunct="1">
              <a:defRPr/>
            </a:pPr>
            <a:r>
              <a:rPr lang="en-US" dirty="0" smtClean="0"/>
              <a:t>Restore a change that you reversed with the </a:t>
            </a:r>
            <a:r>
              <a:rPr lang="en-US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Redo button</a:t>
            </a:r>
          </a:p>
          <a:p>
            <a:pPr lvl="1" eaLnBrk="1" hangingPunct="1">
              <a:defRPr/>
            </a:pPr>
            <a:r>
              <a:rPr lang="en-US" dirty="0" smtClean="0"/>
              <a:t>Repeat a change with the </a:t>
            </a:r>
            <a:r>
              <a:rPr lang="en-US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Repeat command</a:t>
            </a:r>
            <a:r>
              <a:rPr lang="en-US" dirty="0" smtClean="0"/>
              <a:t> on the Edit menu</a:t>
            </a:r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title"/>
          </p:nvPr>
        </p:nvSpPr>
        <p:spPr>
          <a:xfrm>
            <a:off x="1295400" y="768350"/>
            <a:ext cx="6934200" cy="75565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400" dirty="0" smtClean="0"/>
              <a:t>Creating a Document Using a Template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46085" name="Rectangle 7"/>
          <p:cNvSpPr>
            <a:spLocks noChangeArrowheads="1"/>
          </p:cNvSpPr>
          <p:nvPr/>
        </p:nvSpPr>
        <p:spPr bwMode="auto">
          <a:xfrm>
            <a:off x="1219200" y="62484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98"/>
          <a:stretch/>
        </p:blipFill>
        <p:spPr bwMode="auto">
          <a:xfrm>
            <a:off x="1249166" y="4628776"/>
            <a:ext cx="7620000" cy="100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96CFB9B-CDF6-4981-8147-FF63853A70BC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34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447800" y="1648645"/>
            <a:ext cx="7399337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Zoom feature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Enlarge document for a close-up view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Reduce document for an overview of the layout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Use tools in the Zoom group on the View tab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Viewing and Navigating a Document </a:t>
            </a:r>
          </a:p>
        </p:txBody>
      </p:sp>
      <p:sp>
        <p:nvSpPr>
          <p:cNvPr id="47110" name="Rectangle 8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  <p:pic>
        <p:nvPicPr>
          <p:cNvPr id="4711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6"/>
          <p:cNvSpPr>
            <a:spLocks/>
          </p:cNvSpPr>
          <p:nvPr/>
        </p:nvSpPr>
        <p:spPr bwMode="auto">
          <a:xfrm>
            <a:off x="2485490" y="5956818"/>
            <a:ext cx="1447800" cy="415853"/>
          </a:xfrm>
          <a:prstGeom prst="borderCallout1">
            <a:avLst>
              <a:gd name="adj1" fmla="val -1112"/>
              <a:gd name="adj2" fmla="val 99252"/>
              <a:gd name="adj3" fmla="val -118073"/>
              <a:gd name="adj4" fmla="val 134938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Zoom </a:t>
            </a:r>
            <a:r>
              <a:rPr lang="en-US" dirty="0" smtClean="0"/>
              <a:t>group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7" t="93338"/>
          <a:stretch/>
        </p:blipFill>
        <p:spPr bwMode="auto">
          <a:xfrm>
            <a:off x="1676400" y="3889538"/>
            <a:ext cx="6673056" cy="121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BACCB52-6F48-4C11-87BB-3C1A0CE03B59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35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Use the Zoom level button on the status bar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Use the Zoom slider on the status bar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Viewing and Navigating a Document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48134" name="AutoShape 6"/>
          <p:cNvSpPr>
            <a:spLocks/>
          </p:cNvSpPr>
          <p:nvPr/>
        </p:nvSpPr>
        <p:spPr bwMode="auto">
          <a:xfrm>
            <a:off x="3131817" y="5334000"/>
            <a:ext cx="1306513" cy="609600"/>
          </a:xfrm>
          <a:prstGeom prst="borderCallout1">
            <a:avLst>
              <a:gd name="adj1" fmla="val -3583"/>
              <a:gd name="adj2" fmla="val 50287"/>
              <a:gd name="adj3" fmla="val -72587"/>
              <a:gd name="adj4" fmla="val 87468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Zoom level button</a:t>
            </a:r>
          </a:p>
        </p:txBody>
      </p:sp>
      <p:sp>
        <p:nvSpPr>
          <p:cNvPr id="48135" name="AutoShape 6"/>
          <p:cNvSpPr>
            <a:spLocks/>
          </p:cNvSpPr>
          <p:nvPr/>
        </p:nvSpPr>
        <p:spPr bwMode="auto">
          <a:xfrm>
            <a:off x="6019800" y="5334000"/>
            <a:ext cx="1306513" cy="609600"/>
          </a:xfrm>
          <a:prstGeom prst="borderCallout1">
            <a:avLst>
              <a:gd name="adj1" fmla="val -3583"/>
              <a:gd name="adj2" fmla="val 48065"/>
              <a:gd name="adj3" fmla="val -74967"/>
              <a:gd name="adj4" fmla="val 53702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Zoom slider</a:t>
            </a:r>
          </a:p>
        </p:txBody>
      </p:sp>
      <p:sp>
        <p:nvSpPr>
          <p:cNvPr id="48136" name="AutoShape 6"/>
          <p:cNvSpPr>
            <a:spLocks/>
          </p:cNvSpPr>
          <p:nvPr/>
        </p:nvSpPr>
        <p:spPr bwMode="auto">
          <a:xfrm>
            <a:off x="7467600" y="5334000"/>
            <a:ext cx="1306513" cy="609600"/>
          </a:xfrm>
          <a:prstGeom prst="borderCallout1">
            <a:avLst>
              <a:gd name="adj1" fmla="val 1181"/>
              <a:gd name="adj2" fmla="val 49176"/>
              <a:gd name="adj3" fmla="val -59583"/>
              <a:gd name="adj4" fmla="val 50231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Zoom In</a:t>
            </a:r>
          </a:p>
        </p:txBody>
      </p:sp>
      <p:sp>
        <p:nvSpPr>
          <p:cNvPr id="48137" name="AutoShape 6"/>
          <p:cNvSpPr>
            <a:spLocks/>
          </p:cNvSpPr>
          <p:nvPr/>
        </p:nvSpPr>
        <p:spPr bwMode="auto">
          <a:xfrm>
            <a:off x="4572000" y="5334000"/>
            <a:ext cx="1306513" cy="609600"/>
          </a:xfrm>
          <a:prstGeom prst="borderCallout1">
            <a:avLst>
              <a:gd name="adj1" fmla="val -3583"/>
              <a:gd name="adj2" fmla="val 51398"/>
              <a:gd name="adj3" fmla="val -68814"/>
              <a:gd name="adj4" fmla="val 55377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Zoom Out</a:t>
            </a:r>
          </a:p>
        </p:txBody>
      </p:sp>
      <p:sp>
        <p:nvSpPr>
          <p:cNvPr id="48138" name="Rectangle 12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247D73-2191-45EA-818F-C4E08C1823DB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36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Scroll to display different parts of a document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Drag the scroll box up or down in the Vertical scroll bar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Drag the scroll box right or left in the Horizontal scroll bar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Click the Previous Page button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Click the Next Page button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Viewing and Navigating a Document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49157" name="Rectangle 7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325E99-D779-4182-8B87-6EB63A95320A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37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Viewing and Navigating a Document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90650" y="1682750"/>
            <a:ext cx="7426325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Word includes different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views</a:t>
            </a:r>
            <a:r>
              <a:rPr lang="en-US" dirty="0" smtClean="0"/>
              <a:t>, or ways of displaying a document</a:t>
            </a:r>
          </a:p>
          <a:p>
            <a:pPr lvl="1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Layout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view </a:t>
            </a:r>
            <a:r>
              <a:rPr lang="en-US" dirty="0" smtClean="0">
                <a:ea typeface="+mn-ea"/>
              </a:rPr>
              <a:t>displays a document as it will look on a printed page</a:t>
            </a:r>
          </a:p>
          <a:p>
            <a:pPr lvl="1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Full Screen Reading view </a:t>
            </a:r>
            <a:r>
              <a:rPr lang="en-US" dirty="0" smtClean="0">
                <a:ea typeface="+mn-ea"/>
              </a:rPr>
              <a:t>displays document so it is easy to read onscreen</a:t>
            </a:r>
          </a:p>
        </p:txBody>
      </p:sp>
      <p:sp>
        <p:nvSpPr>
          <p:cNvPr id="50181" name="Rectangle 7"/>
          <p:cNvSpPr>
            <a:spLocks noChangeArrowheads="1"/>
          </p:cNvSpPr>
          <p:nvPr/>
        </p:nvSpPr>
        <p:spPr bwMode="auto">
          <a:xfrm>
            <a:off x="12192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89983DA-5625-4E2B-9F85-FE2F230F02C3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38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Viewing and Navigating a Document </a:t>
            </a:r>
            <a:r>
              <a:rPr lang="en-US" sz="3200" dirty="0"/>
              <a:t>(continued</a:t>
            </a:r>
            <a:r>
              <a:rPr lang="en-US" sz="3200" dirty="0" smtClean="0"/>
              <a:t>)</a:t>
            </a:r>
            <a:endParaRPr lang="en-US" sz="3400" dirty="0" smtClean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682750"/>
            <a:ext cx="7413625" cy="4495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Word document views (cont.)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Web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Layout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view </a:t>
            </a:r>
            <a:r>
              <a:rPr lang="en-US" dirty="0" smtClean="0"/>
              <a:t>displays a document as it will look when viewed on a computer screen using a Web browser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Outline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view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displays the headings in a document in outline form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Draft view </a:t>
            </a:r>
            <a:r>
              <a:rPr lang="en-US" dirty="0" smtClean="0"/>
              <a:t>shows a simplified layout of a document, without margins, headers and footers, or graphics</a:t>
            </a:r>
          </a:p>
        </p:txBody>
      </p:sp>
      <p:sp>
        <p:nvSpPr>
          <p:cNvPr id="51205" name="Rectangle 7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CF97C91-7EBA-40A6-A98C-FC424EE9FC1D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39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When you start Word, a blank document opens in the document window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To create a new document, begin typing in the blank document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Save the new document with a descriptive filename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As you edit the document, save your changes to it often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Summary</a:t>
            </a:r>
          </a:p>
        </p:txBody>
      </p:sp>
      <p:sp>
        <p:nvSpPr>
          <p:cNvPr id="52229" name="Rectangle 7"/>
          <p:cNvSpPr>
            <a:spLocks noChangeArrowheads="1"/>
          </p:cNvSpPr>
          <p:nvPr/>
        </p:nvSpPr>
        <p:spPr bwMode="auto">
          <a:xfrm>
            <a:off x="1219200" y="62484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E85AE68-071D-4342-9790-BA298193A1C2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4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7638" y="1755775"/>
            <a:ext cx="7399337" cy="45847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Microsoft Word is a </a:t>
            </a:r>
            <a:r>
              <a:rPr lang="en-US" sz="2800" b="1" dirty="0" smtClean="0">
                <a:solidFill>
                  <a:srgbClr val="FF0000"/>
                </a:solidFill>
              </a:rPr>
              <a:t>word processing program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used to create: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Letters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Memos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Newsletters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Research papers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Web pages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Business cards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Resumes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Financial reports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Other types of documents</a:t>
            </a: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Unit Introduction</a:t>
            </a:r>
          </a:p>
        </p:txBody>
      </p:sp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1219200" y="6491288"/>
            <a:ext cx="7391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339141"/>
            <a:ext cx="2667000" cy="3452059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E393932-896F-413D-AD13-A413398AEBA7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40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title"/>
          </p:nvPr>
        </p:nvSpPr>
        <p:spPr>
          <a:xfrm>
            <a:off x="1341438" y="4572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Summary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417638" y="1371600"/>
            <a:ext cx="7399337" cy="4495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Select text as you work</a:t>
            </a:r>
          </a:p>
          <a:p>
            <a:pPr eaLnBrk="1" hangingPunct="1">
              <a:defRPr/>
            </a:pPr>
            <a:r>
              <a:rPr lang="en-US" dirty="0" smtClean="0"/>
              <a:t>Format text using the Mini toolbar</a:t>
            </a:r>
          </a:p>
          <a:p>
            <a:pPr eaLnBrk="1" hangingPunct="1">
              <a:defRPr/>
            </a:pPr>
            <a:r>
              <a:rPr lang="en-US" dirty="0" smtClean="0"/>
              <a:t>Create documents based on templates</a:t>
            </a:r>
          </a:p>
          <a:p>
            <a:pPr eaLnBrk="1" hangingPunct="1">
              <a:defRPr/>
            </a:pPr>
            <a:r>
              <a:rPr lang="en-US" dirty="0" smtClean="0"/>
              <a:t>Use the Word Zoom feature to enlarge or reduce the size of a document</a:t>
            </a:r>
          </a:p>
          <a:p>
            <a:pPr eaLnBrk="1" hangingPunct="1">
              <a:defRPr/>
            </a:pPr>
            <a:r>
              <a:rPr lang="en-US" dirty="0" smtClean="0"/>
              <a:t>Display your document using different Word views</a:t>
            </a:r>
          </a:p>
        </p:txBody>
      </p:sp>
      <p:sp>
        <p:nvSpPr>
          <p:cNvPr id="53253" name="Rectangle 7"/>
          <p:cNvSpPr>
            <a:spLocks noChangeArrowheads="1"/>
          </p:cNvSpPr>
          <p:nvPr/>
        </p:nvSpPr>
        <p:spPr bwMode="auto">
          <a:xfrm>
            <a:off x="12192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E393932-896F-413D-AD13-A413398AEBA7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41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title"/>
          </p:nvPr>
        </p:nvSpPr>
        <p:spPr>
          <a:xfrm>
            <a:off x="1341438" y="53975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Summary</a:t>
            </a:r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371600" y="1143000"/>
            <a:ext cx="7399337" cy="4495800"/>
          </a:xfrm>
        </p:spPr>
        <p:txBody>
          <a:bodyPr/>
          <a:lstStyle/>
          <a:p>
            <a:pPr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Preview a document in Backstage view before printing</a:t>
            </a:r>
          </a:p>
          <a:p>
            <a:pPr eaLnBrk="1" hangingPunct="1">
              <a:defRPr/>
            </a:pPr>
            <a:r>
              <a:rPr lang="en-US" dirty="0"/>
              <a:t>Save, print, and then close the document</a:t>
            </a:r>
          </a:p>
          <a:p>
            <a:pPr eaLnBrk="1" hangingPunct="1">
              <a:defRPr/>
            </a:pPr>
            <a:r>
              <a:rPr lang="en-US" dirty="0"/>
              <a:t>When you are finished editing and creating documents, close all open files, and then close Word</a:t>
            </a:r>
          </a:p>
        </p:txBody>
      </p:sp>
      <p:sp>
        <p:nvSpPr>
          <p:cNvPr id="53253" name="Rectangle 7"/>
          <p:cNvSpPr>
            <a:spLocks noChangeArrowheads="1"/>
          </p:cNvSpPr>
          <p:nvPr/>
        </p:nvSpPr>
        <p:spPr bwMode="auto">
          <a:xfrm>
            <a:off x="1219200" y="6324600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4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0D1CD0D-66F3-4C0C-B60A-F8007494F48B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5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41438" y="60960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Understanding Word </a:t>
            </a:r>
            <a:br>
              <a:rPr lang="en-US" sz="3400" dirty="0" smtClean="0"/>
            </a:br>
            <a:r>
              <a:rPr lang="en-US" sz="3400" dirty="0" smtClean="0"/>
              <a:t>Processing Software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7638" y="1524000"/>
            <a:ext cx="7399337" cy="474027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A </a:t>
            </a:r>
            <a:r>
              <a:rPr lang="en-US" sz="2800" dirty="0"/>
              <a:t>word processing program </a:t>
            </a:r>
            <a:r>
              <a:rPr lang="en-US" sz="2800" dirty="0" smtClean="0"/>
              <a:t>is software that allows you to enter, edit, and format text and graphics</a:t>
            </a:r>
          </a:p>
          <a:p>
            <a:pPr lvl="1" eaLnBrk="1" hangingPunct="1">
              <a:defRPr/>
            </a:pPr>
            <a:r>
              <a:rPr lang="en-US" sz="2400" dirty="0" smtClean="0"/>
              <a:t>Copy and move text</a:t>
            </a:r>
          </a:p>
          <a:p>
            <a:pPr lvl="1" eaLnBrk="1" hangingPunct="1">
              <a:defRPr/>
            </a:pPr>
            <a:r>
              <a:rPr lang="en-US" sz="2400" dirty="0" smtClean="0"/>
              <a:t>Format text with fonts and color</a:t>
            </a:r>
          </a:p>
          <a:p>
            <a:pPr lvl="1" eaLnBrk="1" hangingPunct="1">
              <a:defRPr/>
            </a:pPr>
            <a:r>
              <a:rPr lang="en-US" sz="2400" dirty="0" smtClean="0"/>
              <a:t>Format and design page layout</a:t>
            </a:r>
          </a:p>
          <a:p>
            <a:pPr lvl="1" eaLnBrk="1" hangingPunct="1">
              <a:defRPr/>
            </a:pPr>
            <a:r>
              <a:rPr lang="en-US" sz="2400" dirty="0" smtClean="0"/>
              <a:t>Insert tables, charts, diagrams, and graphics</a:t>
            </a:r>
          </a:p>
          <a:p>
            <a:pPr lvl="1" eaLnBrk="1" hangingPunct="1">
              <a:defRPr/>
            </a:pPr>
            <a:r>
              <a:rPr lang="en-US" sz="2400" dirty="0" smtClean="0"/>
              <a:t>Use mail merge to create form letters</a:t>
            </a:r>
          </a:p>
          <a:p>
            <a:pPr lvl="1" eaLnBrk="1" hangingPunct="1">
              <a:defRPr/>
            </a:pPr>
            <a:r>
              <a:rPr lang="en-US" sz="2400" dirty="0" smtClean="0"/>
              <a:t>Share documents securely</a:t>
            </a:r>
          </a:p>
          <a:p>
            <a:pPr eaLnBrk="1" hangingPunct="1">
              <a:defRPr/>
            </a:pPr>
            <a:r>
              <a:rPr lang="en-US" sz="2800" dirty="0" smtClean="0"/>
              <a:t>The files you create using Word are called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documents</a:t>
            </a:r>
          </a:p>
        </p:txBody>
      </p: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996" y="1676399"/>
            <a:ext cx="3610204" cy="46729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DCB86E-D474-42FD-BBCF-F2F2A9048A38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6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Understanding Word </a:t>
            </a:r>
            <a:br>
              <a:rPr lang="en-US" sz="3400" dirty="0" smtClean="0"/>
            </a:br>
            <a:r>
              <a:rPr lang="en-US" sz="3400" dirty="0" smtClean="0"/>
              <a:t>Processing Software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18437" name="AutoShape 5"/>
          <p:cNvSpPr>
            <a:spLocks/>
          </p:cNvSpPr>
          <p:nvPr/>
        </p:nvSpPr>
        <p:spPr bwMode="auto">
          <a:xfrm>
            <a:off x="1371600" y="3048000"/>
            <a:ext cx="1338263" cy="661988"/>
          </a:xfrm>
          <a:prstGeom prst="borderCallout1">
            <a:avLst>
              <a:gd name="adj1" fmla="val 17264"/>
              <a:gd name="adj2" fmla="val 105694"/>
              <a:gd name="adj3" fmla="val 29313"/>
              <a:gd name="adj4" fmla="val 136818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Formatted text</a:t>
            </a:r>
          </a:p>
        </p:txBody>
      </p:sp>
      <p:sp>
        <p:nvSpPr>
          <p:cNvPr id="18438" name="AutoShape 6"/>
          <p:cNvSpPr>
            <a:spLocks/>
          </p:cNvSpPr>
          <p:nvPr/>
        </p:nvSpPr>
        <p:spPr bwMode="auto">
          <a:xfrm>
            <a:off x="1371600" y="1981200"/>
            <a:ext cx="1338263" cy="396875"/>
          </a:xfrm>
          <a:prstGeom prst="borderCallout1">
            <a:avLst>
              <a:gd name="adj1" fmla="val 28801"/>
              <a:gd name="adj2" fmla="val 105694"/>
              <a:gd name="adj3" fmla="val 69084"/>
              <a:gd name="adj4" fmla="val 140793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Graphic</a:t>
            </a:r>
          </a:p>
        </p:txBody>
      </p:sp>
      <p:sp>
        <p:nvSpPr>
          <p:cNvPr id="18439" name="AutoShape 7"/>
          <p:cNvSpPr>
            <a:spLocks/>
          </p:cNvSpPr>
          <p:nvPr/>
        </p:nvSpPr>
        <p:spPr bwMode="auto">
          <a:xfrm>
            <a:off x="1303338" y="5491163"/>
            <a:ext cx="1338262" cy="396875"/>
          </a:xfrm>
          <a:prstGeom prst="borderCallout1">
            <a:avLst>
              <a:gd name="adj1" fmla="val 28801"/>
              <a:gd name="adj2" fmla="val 105694"/>
              <a:gd name="adj3" fmla="val -11655"/>
              <a:gd name="adj4" fmla="val 139265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Table</a:t>
            </a:r>
          </a:p>
        </p:txBody>
      </p:sp>
      <p:sp>
        <p:nvSpPr>
          <p:cNvPr id="18440" name="AutoShape 8"/>
          <p:cNvSpPr>
            <a:spLocks/>
          </p:cNvSpPr>
          <p:nvPr/>
        </p:nvSpPr>
        <p:spPr bwMode="auto">
          <a:xfrm>
            <a:off x="7067550" y="4343400"/>
            <a:ext cx="1338263" cy="396875"/>
          </a:xfrm>
          <a:prstGeom prst="borderCallout1">
            <a:avLst>
              <a:gd name="adj1" fmla="val 28801"/>
              <a:gd name="adj2" fmla="val -5694"/>
              <a:gd name="adj3" fmla="val -3770"/>
              <a:gd name="adj4" fmla="val -60801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Chart</a:t>
            </a:r>
          </a:p>
        </p:txBody>
      </p:sp>
      <p:sp>
        <p:nvSpPr>
          <p:cNvPr id="18441" name="AutoShape 9"/>
          <p:cNvSpPr>
            <a:spLocks/>
          </p:cNvSpPr>
          <p:nvPr/>
        </p:nvSpPr>
        <p:spPr bwMode="auto">
          <a:xfrm>
            <a:off x="7162800" y="5622925"/>
            <a:ext cx="1338263" cy="396875"/>
          </a:xfrm>
          <a:prstGeom prst="borderCallout1">
            <a:avLst>
              <a:gd name="adj1" fmla="val 28801"/>
              <a:gd name="adj2" fmla="val -5694"/>
              <a:gd name="adj3" fmla="val -43745"/>
              <a:gd name="adj4" fmla="val -62465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Column</a:t>
            </a:r>
          </a:p>
        </p:txBody>
      </p:sp>
      <p:sp>
        <p:nvSpPr>
          <p:cNvPr id="18442" name="AutoShape 10"/>
          <p:cNvSpPr>
            <a:spLocks/>
          </p:cNvSpPr>
          <p:nvPr/>
        </p:nvSpPr>
        <p:spPr bwMode="auto">
          <a:xfrm>
            <a:off x="6967537" y="1889125"/>
            <a:ext cx="1338263" cy="396875"/>
          </a:xfrm>
          <a:prstGeom prst="borderCallout1">
            <a:avLst>
              <a:gd name="adj1" fmla="val 28801"/>
              <a:gd name="adj2" fmla="val -5694"/>
              <a:gd name="adj3" fmla="val 12797"/>
              <a:gd name="adj4" fmla="val -46316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Header</a:t>
            </a:r>
          </a:p>
        </p:txBody>
      </p:sp>
      <p:sp>
        <p:nvSpPr>
          <p:cNvPr id="18443" name="Rectangle 13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13" name="AutoShape 8"/>
          <p:cNvSpPr>
            <a:spLocks/>
          </p:cNvSpPr>
          <p:nvPr/>
        </p:nvSpPr>
        <p:spPr bwMode="auto">
          <a:xfrm>
            <a:off x="7010400" y="2743200"/>
            <a:ext cx="1338263" cy="666525"/>
          </a:xfrm>
          <a:prstGeom prst="borderCallout1">
            <a:avLst>
              <a:gd name="adj1" fmla="val 28801"/>
              <a:gd name="adj2" fmla="val -5694"/>
              <a:gd name="adj3" fmla="val 12562"/>
              <a:gd name="adj4" fmla="val -59174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 smtClean="0"/>
              <a:t>Bulleted list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EC9C9C4-3887-4F3A-8A6C-0F7C1E28E740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7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Understanding Word </a:t>
            </a:r>
            <a:br>
              <a:rPr lang="en-US" sz="3400" dirty="0" smtClean="0"/>
            </a:br>
            <a:r>
              <a:rPr lang="en-US" sz="3400" dirty="0" smtClean="0"/>
              <a:t>Processing Software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Plan a document before you create it</a:t>
            </a:r>
          </a:p>
          <a:p>
            <a:pPr lvl="1" eaLnBrk="1" hangingPunct="1">
              <a:defRPr/>
            </a:pPr>
            <a:r>
              <a:rPr lang="en-US" dirty="0" smtClean="0"/>
              <a:t>Identify:</a:t>
            </a:r>
          </a:p>
          <a:p>
            <a:pPr lvl="2"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Message</a:t>
            </a:r>
          </a:p>
          <a:p>
            <a:pPr lvl="2"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Audience</a:t>
            </a:r>
          </a:p>
          <a:p>
            <a:pPr lvl="2"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Elements</a:t>
            </a:r>
            <a:r>
              <a:rPr lang="en-US" dirty="0" smtClean="0"/>
              <a:t> to include (charts, tables, etc.)</a:t>
            </a:r>
          </a:p>
          <a:p>
            <a:pPr lvl="2" eaLnBrk="1" hangingPunct="1">
              <a:defRPr/>
            </a:pPr>
            <a:r>
              <a:rPr lang="en-US" dirty="0" smtClean="0"/>
              <a:t>Appropriate tone and look for the document (formal, playful, etc.)</a:t>
            </a:r>
          </a:p>
          <a:p>
            <a:pPr eaLnBrk="1" hangingPunct="1">
              <a:defRPr/>
            </a:pPr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purpose of </a:t>
            </a:r>
            <a:r>
              <a:rPr lang="en-US" dirty="0" smtClean="0"/>
              <a:t>and </a:t>
            </a:r>
            <a:r>
              <a:rPr lang="en-US" b="1" dirty="0" smtClean="0">
                <a:solidFill>
                  <a:srgbClr val="FF0000"/>
                </a:solidFill>
              </a:rPr>
              <a:t>audience</a:t>
            </a:r>
            <a:r>
              <a:rPr lang="en-US" dirty="0" smtClean="0"/>
              <a:t> for a document determine its design</a:t>
            </a:r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12192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2286000"/>
            <a:ext cx="434340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63C37AD-7CF9-4163-AFF1-6065FCEE20E1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8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41438" y="539750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Exploring the Word Program Window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524000"/>
            <a:ext cx="3404916" cy="474027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/>
              <a:t>The Word program window opens and displays a blank document in Print Layout view</a:t>
            </a:r>
          </a:p>
          <a:p>
            <a:pPr eaLnBrk="1" hangingPunct="1">
              <a:defRPr/>
            </a:pPr>
            <a:r>
              <a:rPr lang="en-US" sz="2800" dirty="0"/>
              <a:t>The insertion point indicates where text appears when </a:t>
            </a:r>
            <a:r>
              <a:rPr lang="en-US" sz="2800" dirty="0" smtClean="0"/>
              <a:t>you type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6053138" y="3733800"/>
            <a:ext cx="1274762" cy="671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 algn="ctr">
            <a:solidFill>
              <a:srgbClr val="E4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dirty="0"/>
              <a:t>Blank document</a:t>
            </a:r>
          </a:p>
        </p:txBody>
      </p:sp>
      <p:sp>
        <p:nvSpPr>
          <p:cNvPr id="20487" name="AutoShape 7"/>
          <p:cNvSpPr>
            <a:spLocks/>
          </p:cNvSpPr>
          <p:nvPr/>
        </p:nvSpPr>
        <p:spPr bwMode="auto">
          <a:xfrm>
            <a:off x="7162800" y="1392238"/>
            <a:ext cx="1743075" cy="396875"/>
          </a:xfrm>
          <a:prstGeom prst="borderCallout1">
            <a:avLst>
              <a:gd name="adj1" fmla="val 98287"/>
              <a:gd name="adj2" fmla="val 625"/>
              <a:gd name="adj3" fmla="val 467420"/>
              <a:gd name="adj4" fmla="val 52199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I-beam pointer</a:t>
            </a:r>
          </a:p>
        </p:txBody>
      </p:sp>
      <p:sp>
        <p:nvSpPr>
          <p:cNvPr id="20488" name="AutoShape 8"/>
          <p:cNvSpPr>
            <a:spLocks/>
          </p:cNvSpPr>
          <p:nvPr/>
        </p:nvSpPr>
        <p:spPr bwMode="auto">
          <a:xfrm>
            <a:off x="6172200" y="5791200"/>
            <a:ext cx="1743075" cy="396875"/>
          </a:xfrm>
          <a:prstGeom prst="borderCallout1">
            <a:avLst>
              <a:gd name="adj1" fmla="val 28801"/>
              <a:gd name="adj2" fmla="val -4370"/>
              <a:gd name="adj3" fmla="val -566086"/>
              <a:gd name="adj4" fmla="val -40998"/>
            </a:avLst>
          </a:prstGeom>
          <a:gradFill rotWithShape="1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E4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algn="ctr"/>
            <a:r>
              <a:rPr lang="en-US" dirty="0"/>
              <a:t>Insertion point</a:t>
            </a:r>
          </a:p>
        </p:txBody>
      </p:sp>
      <p:sp>
        <p:nvSpPr>
          <p:cNvPr id="20489" name="Rectangle 11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95FE077-4C66-42D1-8199-2272D7419DB5}" type="slidenum">
              <a:rPr lang="en-US" smtClean="0">
                <a:solidFill>
                  <a:srgbClr val="000099"/>
                </a:solidFill>
                <a:latin typeface="Times New Roman" pitchFamily="18" charset="0"/>
              </a:rPr>
              <a:pPr eaLnBrk="1" hangingPunct="1"/>
              <a:t>9</a:t>
            </a:fld>
            <a:endParaRPr lang="en-US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79513" y="423863"/>
            <a:ext cx="6934200" cy="755650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/>
              <a:t>Exploring the Word Program Window </a:t>
            </a:r>
            <a:r>
              <a:rPr lang="en-US" sz="3200" dirty="0"/>
              <a:t>(continued)</a:t>
            </a:r>
            <a:endParaRPr lang="en-US" sz="3400" dirty="0" smtClean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8563" y="1362075"/>
            <a:ext cx="7131050" cy="4048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The </a:t>
            </a:r>
            <a:r>
              <a:rPr lang="en-US" dirty="0"/>
              <a:t>mouse pointer changes </a:t>
            </a:r>
            <a:r>
              <a:rPr lang="en-US" dirty="0" smtClean="0"/>
              <a:t>shape depending on its location in the Word program window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Each pointer is used for a different purpose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Click and type pointers position the insertion point and apply paragraph formatting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A ScreenTip appears when you point to a button or element in the Word program window</a:t>
            </a:r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1143000" y="6491288"/>
            <a:ext cx="5228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Microsoft Office Word 2010 - Illustrated Complete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PT Template">
  <a:themeElements>
    <a:clrScheme name="1_PPT 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PPT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PPT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2985</TotalTime>
  <Words>2100</Words>
  <Application>Microsoft Office PowerPoint</Application>
  <PresentationFormat>On-screen Show (4:3)</PresentationFormat>
  <Paragraphs>354</Paragraphs>
  <Slides>41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1_PPT Template</vt:lpstr>
      <vt:lpstr>Microsoft Word 2010 - Illustrated</vt:lpstr>
      <vt:lpstr>Objectives</vt:lpstr>
      <vt:lpstr>Objectives (continued)</vt:lpstr>
      <vt:lpstr>Unit Introduction</vt:lpstr>
      <vt:lpstr>Understanding Word  Processing Software</vt:lpstr>
      <vt:lpstr>Understanding Word  Processing Software (continued)</vt:lpstr>
      <vt:lpstr>Understanding Word  Processing Software (continued)</vt:lpstr>
      <vt:lpstr>Exploring the Word Program Window</vt:lpstr>
      <vt:lpstr>Exploring the Word Program Window (continued)</vt:lpstr>
      <vt:lpstr>Exploring the Word Program Window (continued)</vt:lpstr>
      <vt:lpstr>Exploring the Word Program Window (continued)</vt:lpstr>
      <vt:lpstr>Exploring the Word Program Window (continued)</vt:lpstr>
      <vt:lpstr>Exploring the Word Program Window (continued)</vt:lpstr>
      <vt:lpstr>Exploring the Word Program Window (continued)</vt:lpstr>
      <vt:lpstr>Starting a Document</vt:lpstr>
      <vt:lpstr>Starting a Document (continued)</vt:lpstr>
      <vt:lpstr>Starting a Document (continued)</vt:lpstr>
      <vt:lpstr>Saving a Document</vt:lpstr>
      <vt:lpstr>Saving a Document (continued)</vt:lpstr>
      <vt:lpstr>Saving a Document (continued)</vt:lpstr>
      <vt:lpstr>Selecting Text</vt:lpstr>
      <vt:lpstr>Selecting Text (continued)</vt:lpstr>
      <vt:lpstr>Selecting Text (continued)</vt:lpstr>
      <vt:lpstr>Selecting Text (continued)</vt:lpstr>
      <vt:lpstr>Formatting Text Using the Mini Toolbar </vt:lpstr>
      <vt:lpstr>Formatting Text Using the Mini Toolbar (continued)</vt:lpstr>
      <vt:lpstr>Formatting Text Using the Mini Toolbar (continued)</vt:lpstr>
      <vt:lpstr>Formatting Text Using the Mini Toolbar (continued)</vt:lpstr>
      <vt:lpstr>Formatting Text Using the Mini Toolbar (continued)</vt:lpstr>
      <vt:lpstr>Creating a Document Using a Template</vt:lpstr>
      <vt:lpstr>Creating a Document Using a Template (continued)</vt:lpstr>
      <vt:lpstr>Creating a Document Using a Template (continued)</vt:lpstr>
      <vt:lpstr>Creating a Document Using a Template (continued)</vt:lpstr>
      <vt:lpstr>Viewing and Navigating a Document </vt:lpstr>
      <vt:lpstr>Viewing and Navigating a Document (continued)</vt:lpstr>
      <vt:lpstr>Viewing and Navigating a Document (continued)</vt:lpstr>
      <vt:lpstr>Viewing and Navigating a Document (continued)</vt:lpstr>
      <vt:lpstr>Viewing and Navigating a Document (continued)</vt:lpstr>
      <vt:lpstr>Summary</vt:lpstr>
      <vt:lpstr>Summary (continued)</vt:lpstr>
      <vt:lpstr>Summary</vt:lpstr>
    </vt:vector>
  </TitlesOfParts>
  <Company>Course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rpadrick</dc:creator>
  <cp:lastModifiedBy>user</cp:lastModifiedBy>
  <cp:revision>83</cp:revision>
  <dcterms:created xsi:type="dcterms:W3CDTF">2007-02-15T20:50:52Z</dcterms:created>
  <dcterms:modified xsi:type="dcterms:W3CDTF">2012-02-27T18:55:46Z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